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2" r:id="rId1"/>
  </p:sldMasterIdLst>
  <p:notesMasterIdLst>
    <p:notesMasterId r:id="rId22"/>
  </p:notesMasterIdLst>
  <p:sldIdLst>
    <p:sldId id="256" r:id="rId2"/>
    <p:sldId id="258" r:id="rId3"/>
    <p:sldId id="259" r:id="rId4"/>
    <p:sldId id="257" r:id="rId5"/>
    <p:sldId id="260" r:id="rId6"/>
    <p:sldId id="261" r:id="rId7"/>
    <p:sldId id="263" r:id="rId8"/>
    <p:sldId id="264" r:id="rId9"/>
    <p:sldId id="265" r:id="rId10"/>
    <p:sldId id="269" r:id="rId11"/>
    <p:sldId id="273" r:id="rId12"/>
    <p:sldId id="271" r:id="rId13"/>
    <p:sldId id="272" r:id="rId14"/>
    <p:sldId id="268" r:id="rId15"/>
    <p:sldId id="274" r:id="rId16"/>
    <p:sldId id="275" r:id="rId17"/>
    <p:sldId id="277" r:id="rId18"/>
    <p:sldId id="276" r:id="rId19"/>
    <p:sldId id="266" r:id="rId20"/>
    <p:sldId id="26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12" y="-2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E22F3-2AA0-4FA8-8EB0-D0741F5635F7}" type="datetimeFigureOut">
              <a:rPr lang="en-US" smtClean="0"/>
              <a:t>7/16/2017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E69D7-D1BA-4550-8975-3BB4BD4D6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481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6" name="Shape 25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949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846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094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231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69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767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642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16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050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81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077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334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843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220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7/16/2017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5691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2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s://www.geoguessr.com/maps/575494ef77abe9cba8d28c67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Enfocándonos</a:t>
            </a:r>
            <a:r>
              <a:rPr lang="es-ES" dirty="0" smtClean="0"/>
              <a:t> en la cultura dialógicamente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s-ES" sz="4000" b="1" dirty="0" smtClean="0"/>
              <a:t>Módulo 3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84992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592" y="2506767"/>
            <a:ext cx="10554574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" y="861668"/>
            <a:ext cx="9691810" cy="5285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11318240" y="3149600"/>
            <a:ext cx="56896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>
            <a:hlinkClick r:id="rId4" action="ppaction://hlinksldjump"/>
          </p:cNvPr>
          <p:cNvSpPr/>
          <p:nvPr/>
        </p:nvSpPr>
        <p:spPr>
          <a:xfrm flipH="1">
            <a:off x="309880" y="3070860"/>
            <a:ext cx="52832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>
            <a:hlinkClick r:id="rId5" action="ppaction://hlinksldjump"/>
          </p:cNvPr>
          <p:cNvSpPr/>
          <p:nvPr/>
        </p:nvSpPr>
        <p:spPr>
          <a:xfrm rot="16200000">
            <a:off x="5516880" y="157479"/>
            <a:ext cx="568960" cy="482600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6" action="ppaction://hlinksldjump"/>
          </p:cNvPr>
          <p:cNvSpPr/>
          <p:nvPr/>
        </p:nvSpPr>
        <p:spPr>
          <a:xfrm rot="5400000">
            <a:off x="5737860" y="6268719"/>
            <a:ext cx="56896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1440" y="3632200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 la izquierda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393680" y="3749040"/>
            <a:ext cx="1664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 la derecha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390640" y="6510019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Para atrás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042660" y="293607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Para adelante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01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592" y="2506767"/>
            <a:ext cx="10554574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11318240" y="3149600"/>
            <a:ext cx="56896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>
            <a:hlinkClick r:id="rId3" action="ppaction://hlinksldjump"/>
          </p:cNvPr>
          <p:cNvSpPr/>
          <p:nvPr/>
        </p:nvSpPr>
        <p:spPr>
          <a:xfrm flipH="1">
            <a:off x="309880" y="3070860"/>
            <a:ext cx="52832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4" action="ppaction://hlinksldjump"/>
          </p:cNvPr>
          <p:cNvSpPr/>
          <p:nvPr/>
        </p:nvSpPr>
        <p:spPr>
          <a:xfrm rot="5400000">
            <a:off x="5737860" y="6268719"/>
            <a:ext cx="56896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6520" y="3617742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 la izquierda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072280" y="3638844"/>
            <a:ext cx="1664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 la derecha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390640" y="6510019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Para atrás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907" y="821323"/>
            <a:ext cx="7795905" cy="525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89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592" y="2506767"/>
            <a:ext cx="10554574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sp>
        <p:nvSpPr>
          <p:cNvPr id="9" name="Right Arrow 8">
            <a:hlinkClick r:id="rId2" action="ppaction://hlinksldjump"/>
          </p:cNvPr>
          <p:cNvSpPr/>
          <p:nvPr/>
        </p:nvSpPr>
        <p:spPr>
          <a:xfrm rot="5400000">
            <a:off x="5737860" y="6268719"/>
            <a:ext cx="56896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90640" y="6510019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Para atrás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600" y="763338"/>
            <a:ext cx="7196358" cy="53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289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592" y="2506767"/>
            <a:ext cx="10554574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11318240" y="3149600"/>
            <a:ext cx="56896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>
            <a:hlinkClick r:id="rId3" action="ppaction://hlinksldjump"/>
          </p:cNvPr>
          <p:cNvSpPr/>
          <p:nvPr/>
        </p:nvSpPr>
        <p:spPr>
          <a:xfrm flipH="1">
            <a:off x="309880" y="3070860"/>
            <a:ext cx="52832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4" action="ppaction://hlinksldjump"/>
          </p:cNvPr>
          <p:cNvSpPr/>
          <p:nvPr/>
        </p:nvSpPr>
        <p:spPr>
          <a:xfrm rot="5400000">
            <a:off x="5737860" y="6268719"/>
            <a:ext cx="56896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270904" y="3841262"/>
            <a:ext cx="1826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smtClean="0"/>
              <a:t>A la derecha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6390640" y="6510019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Para atrás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980" y="842631"/>
            <a:ext cx="8046720" cy="509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96520" y="3617742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 la izquierda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15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592" y="2506767"/>
            <a:ext cx="10554574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11318240" y="3149600"/>
            <a:ext cx="56896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>
            <a:hlinkClick r:id="rId3" action="ppaction://hlinksldjump"/>
          </p:cNvPr>
          <p:cNvSpPr/>
          <p:nvPr/>
        </p:nvSpPr>
        <p:spPr>
          <a:xfrm flipH="1">
            <a:off x="309880" y="3070860"/>
            <a:ext cx="52832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hlinkClick r:id="rId4" action="ppaction://hlinksldjump"/>
          </p:cNvPr>
          <p:cNvSpPr/>
          <p:nvPr/>
        </p:nvSpPr>
        <p:spPr>
          <a:xfrm rot="5400000">
            <a:off x="5737860" y="6268719"/>
            <a:ext cx="568960" cy="482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940" y="866956"/>
            <a:ext cx="8204200" cy="5213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1440" y="3632200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 la izquierda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0179464" y="3709182"/>
            <a:ext cx="1826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smtClean="0"/>
              <a:t>A la derecha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6390640" y="6325353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Para atrás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22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xfrm>
            <a:off x="810000" y="447187"/>
            <a:ext cx="10572000" cy="970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ES">
                <a:solidFill>
                  <a:srgbClr val="FF9900"/>
                </a:solidFill>
              </a:rPr>
              <a:t>Relativizando</a:t>
            </a:r>
            <a:r>
              <a:rPr lang="es-ES"/>
              <a:t> la noción cultural</a:t>
            </a:r>
          </a:p>
        </p:txBody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818712" y="2222286"/>
            <a:ext cx="10554600" cy="3636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43" name="Shape 2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34950" y="1888725"/>
            <a:ext cx="6278574" cy="3228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Shape 2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43612" y="2838450"/>
            <a:ext cx="6048375" cy="4019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895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MODELO: el teletransportador</a:t>
            </a:r>
          </a:p>
        </p:txBody>
      </p:sp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758036" y="3679806"/>
            <a:ext cx="10554600" cy="363660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marR="0" lvl="0" indent="-34290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1800" b="0" i="0" u="none" strike="noStrike" cap="none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Ir a un lugar en </a:t>
            </a:r>
            <a:r>
              <a:rPr lang="es-ES" sz="1800" b="0" i="0" u="none" strike="noStrike" cap="none" dirty="0" err="1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google</a:t>
            </a:r>
            <a:r>
              <a:rPr lang="es-ES" sz="1800" b="0" i="0" u="none" strike="noStrike" cap="none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s-ES" sz="1800" b="0" i="0" u="none" strike="noStrike" cap="none" dirty="0" err="1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street</a:t>
            </a:r>
            <a:r>
              <a:rPr lang="es-ES" sz="1800" b="0" i="0" u="none" strike="noStrike" cap="none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s-ES" sz="1800" b="0" i="0" u="none" strike="noStrike" cap="none" dirty="0" err="1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view</a:t>
            </a:r>
            <a:endParaRPr lang="es-ES" sz="1800" b="0" i="0" u="none" strike="noStrike" cap="none" dirty="0" smtClean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marR="0" lvl="0" indent="-34290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1800" b="0" i="0" u="none" strike="noStrike" cap="none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Utilizar la herramienta de recorte de pantalla</a:t>
            </a:r>
          </a:p>
          <a:p>
            <a:pPr marL="342900" marR="0" lvl="0" indent="-34290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Tomar </a:t>
            </a:r>
          </a:p>
          <a:p>
            <a:pPr lvl="1" indent="-342900">
              <a:spcBef>
                <a:spcPts val="960"/>
              </a:spcBef>
              <a:spcAft>
                <a:spcPts val="0"/>
              </a:spcAft>
              <a:buSzPct val="100000"/>
              <a:buFont typeface="Noto Sans Symbols"/>
              <a:buChar char="○"/>
            </a:pPr>
            <a:r>
              <a:rPr lang="es-ES" sz="1600" b="0" i="0" u="none" strike="noStrike" cap="none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Fotografía al frente (pegar en diapositiva 1)</a:t>
            </a:r>
          </a:p>
          <a:p>
            <a:pPr lvl="1" indent="-342900">
              <a:spcBef>
                <a:spcPts val="960"/>
              </a:spcBef>
              <a:spcAft>
                <a:spcPts val="0"/>
              </a:spcAft>
              <a:buSzPct val="100000"/>
              <a:buFont typeface="Noto Sans Symbols"/>
              <a:buChar char="○"/>
            </a:pPr>
            <a:r>
              <a:rPr lang="es-ES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Fotografía atrás (pegar en diapositiva 2)</a:t>
            </a:r>
            <a:endParaRPr lang="es-ES" sz="1600" b="0" i="0" u="none" strike="noStrike" cap="none" dirty="0" smtClean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lvl="1" indent="-342900">
              <a:spcBef>
                <a:spcPts val="960"/>
              </a:spcBef>
              <a:spcAft>
                <a:spcPts val="0"/>
              </a:spcAft>
              <a:buSzPct val="100000"/>
              <a:buFont typeface="Noto Sans Symbols"/>
              <a:buChar char="○"/>
            </a:pPr>
            <a:r>
              <a:rPr lang="es-ES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Fotografía al frente con zoom (pegar en diapositiva 3)</a:t>
            </a:r>
          </a:p>
          <a:p>
            <a:pPr lvl="1" indent="-342900">
              <a:spcBef>
                <a:spcPts val="960"/>
              </a:spcBef>
              <a:spcAft>
                <a:spcPts val="0"/>
              </a:spcAft>
              <a:buSzPct val="100000"/>
              <a:buFont typeface="Noto Sans Symbols"/>
              <a:buChar char="○"/>
            </a:pPr>
            <a:r>
              <a:rPr lang="es-ES" sz="1600" b="0" i="0" u="none" strike="noStrike" cap="none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Fotografía a la derecha (pegar en diapositiva 4)</a:t>
            </a:r>
          </a:p>
          <a:p>
            <a:pPr lvl="1" indent="-342900">
              <a:spcBef>
                <a:spcPts val="960"/>
              </a:spcBef>
              <a:spcAft>
                <a:spcPts val="0"/>
              </a:spcAft>
              <a:buSzPct val="100000"/>
              <a:buFont typeface="Noto Sans Symbols"/>
              <a:buChar char="○"/>
            </a:pPr>
            <a:r>
              <a:rPr lang="es-ES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Fotografía a la izquierda (pegar en diapositiva 5)</a:t>
            </a:r>
            <a:endParaRPr lang="es-ES" sz="1600" b="0" i="0" u="none" strike="noStrike" cap="none" dirty="0" smtClean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marR="0" lvl="0" indent="-34290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1800" b="0" i="0" u="none" strike="noStrike" cap="none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Pegar en la plantilla</a:t>
            </a:r>
            <a:endParaRPr lang="es-ES" sz="1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1" name="Shape 251"/>
          <p:cNvSpPr txBox="1"/>
          <p:nvPr/>
        </p:nvSpPr>
        <p:spPr>
          <a:xfrm>
            <a:off x="7239000" y="6035039"/>
            <a:ext cx="388620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3200" b="1" dirty="0" smtClean="0">
                <a:solidFill>
                  <a:srgbClr val="D9711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¿Cómo se hizo?</a:t>
            </a:r>
            <a:endParaRPr lang="es-ES" sz="3200" b="1" dirty="0">
              <a:solidFill>
                <a:srgbClr val="D9711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1177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MODELO: el teletransportador</a:t>
            </a:r>
          </a:p>
        </p:txBody>
      </p:sp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737716" y="2521566"/>
            <a:ext cx="10554600" cy="363660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24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marR="0" lvl="0" indent="-34290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Char char="○"/>
            </a:pPr>
            <a:r>
              <a:rPr lang="es-ES"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GEOGUESSER:</a:t>
            </a: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1" name="Shape 251"/>
          <p:cNvSpPr txBox="1"/>
          <p:nvPr/>
        </p:nvSpPr>
        <p:spPr>
          <a:xfrm>
            <a:off x="7868920" y="6035039"/>
            <a:ext cx="325628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3200" b="1">
                <a:solidFill>
                  <a:srgbClr val="D9711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EXTENSIÓN</a:t>
            </a:r>
          </a:p>
        </p:txBody>
      </p:sp>
      <p:pic>
        <p:nvPicPr>
          <p:cNvPr id="252" name="Shape 2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37225" y="798513"/>
            <a:ext cx="2419350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Shape 25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7449" y="3388572"/>
            <a:ext cx="6488674" cy="2941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218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title"/>
          </p:nvPr>
        </p:nvSpPr>
        <p:spPr>
          <a:xfrm>
            <a:off x="810000" y="447187"/>
            <a:ext cx="10571997" cy="97045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60000"/>
              </a:srgbClr>
            </a:outerShdw>
          </a:effectLst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FEFEFE"/>
              </a:buClr>
              <a:buSzPct val="25000"/>
              <a:buFont typeface="Century Gothic"/>
              <a:buNone/>
            </a:pPr>
            <a:r>
              <a:rPr lang="es-ES" sz="4000" b="1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MODELO: el teletransportador</a:t>
            </a:r>
          </a:p>
        </p:txBody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659091" y="2285541"/>
            <a:ext cx="10554600" cy="3636600"/>
          </a:xfrm>
          <a:prstGeom prst="rect">
            <a:avLst/>
          </a:prstGeom>
          <a:noFill/>
          <a:ln>
            <a:noFill/>
          </a:ln>
          <a:effectLst>
            <a:outerShdw blurRad="50799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24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marR="0" lvl="0" indent="-34290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Noto Sans Symbols"/>
              <a:buNone/>
            </a:pPr>
            <a:r>
              <a:rPr lang="es-ES" sz="3000"/>
              <a:t>La presentación cultural de examen de AP Lengua presupone un conocimiento de prácticas, productos y perspectivas culturales que permitan una comparación.</a:t>
            </a:r>
          </a:p>
          <a:p>
            <a:pPr marL="342900" marR="0" lvl="0" indent="-342900" algn="l" rtl="0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Noto Sans Symbols"/>
              <a:buNone/>
            </a:pPr>
            <a:r>
              <a:rPr lang="es-ES" sz="3000"/>
              <a:t>El desarrollo de estos conocimientos y la capacidad de compararlos es necesario que empiece desde Español 1.</a:t>
            </a:r>
          </a:p>
        </p:txBody>
      </p:sp>
      <p:sp>
        <p:nvSpPr>
          <p:cNvPr id="260" name="Shape 260"/>
          <p:cNvSpPr txBox="1"/>
          <p:nvPr/>
        </p:nvSpPr>
        <p:spPr>
          <a:xfrm>
            <a:off x="7868920" y="6035039"/>
            <a:ext cx="325628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s-ES" sz="3200" b="1">
                <a:solidFill>
                  <a:srgbClr val="D9711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CONEXIÓN</a:t>
            </a:r>
          </a:p>
        </p:txBody>
      </p:sp>
    </p:spTree>
    <p:extLst>
      <p:ext uri="{BB962C8B-B14F-4D97-AF65-F5344CB8AC3E}">
        <p14:creationId xmlns:p14="http://schemas.microsoft.com/office/powerpoint/2010/main" val="162813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MODELO: el </a:t>
            </a:r>
            <a:r>
              <a:rPr lang="es-ES" dirty="0" err="1" smtClean="0"/>
              <a:t>teletransportador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592" y="2506767"/>
            <a:ext cx="10554574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s-ES" dirty="0" smtClean="0"/>
              <a:t>GEOGUESSER: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868920" y="6035040"/>
            <a:ext cx="325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chemeClr val="accent6">
                    <a:lumMod val="75000"/>
                  </a:schemeClr>
                </a:solidFill>
              </a:rPr>
              <a:t>EXTENSIÓN</a:t>
            </a:r>
            <a:endParaRPr 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45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Primero: la cultura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/>
              <a:t>¿</a:t>
            </a:r>
            <a:r>
              <a:rPr lang="es-ES" sz="2800" dirty="0" smtClean="0"/>
              <a:t>Cultura?</a:t>
            </a:r>
            <a:r>
              <a:rPr lang="en-US" sz="2800" dirty="0" smtClean="0"/>
              <a:t> ¿</a:t>
            </a:r>
            <a:r>
              <a:rPr lang="en-US" sz="2800" dirty="0" err="1" smtClean="0"/>
              <a:t>Qué</a:t>
            </a:r>
            <a:r>
              <a:rPr lang="en-US" sz="2800" dirty="0" smtClean="0"/>
              <a:t> </a:t>
            </a:r>
            <a:r>
              <a:rPr lang="en-US" sz="2800" dirty="0" err="1" smtClean="0"/>
              <a:t>es</a:t>
            </a:r>
            <a:r>
              <a:rPr lang="en-US" sz="2800" dirty="0" smtClean="0"/>
              <a:t> </a:t>
            </a:r>
            <a:r>
              <a:rPr lang="en-US" sz="2800" dirty="0" err="1" smtClean="0"/>
              <a:t>eso</a:t>
            </a:r>
            <a:r>
              <a:rPr lang="en-US" sz="2800" dirty="0" smtClean="0"/>
              <a:t> </a:t>
            </a:r>
            <a:r>
              <a:rPr lang="en-US" sz="2800" dirty="0" err="1" smtClean="0"/>
              <a:t>para</a:t>
            </a:r>
            <a:r>
              <a:rPr lang="en-US" sz="2800" dirty="0" smtClean="0"/>
              <a:t> </a:t>
            </a:r>
            <a:r>
              <a:rPr lang="en-US" sz="2800" dirty="0" err="1" smtClean="0"/>
              <a:t>mí</a:t>
            </a:r>
            <a:r>
              <a:rPr lang="en-US" sz="2800" dirty="0" smtClean="0"/>
              <a:t>?</a:t>
            </a:r>
          </a:p>
          <a:p>
            <a:r>
              <a:rPr lang="es-ES" sz="2800" dirty="0" smtClean="0"/>
              <a:t>¿Cómo se manifiesta la cultura en mi ambiente y trabajo?</a:t>
            </a:r>
          </a:p>
          <a:p>
            <a:r>
              <a:rPr lang="es-ES" sz="2800" dirty="0" smtClean="0"/>
              <a:t>El riesgo: la reificación</a:t>
            </a:r>
          </a:p>
          <a:p>
            <a:r>
              <a:rPr lang="es-ES" sz="2800" dirty="0" smtClean="0"/>
              <a:t>Cultura como fenómeno multinivel e histórico</a:t>
            </a:r>
          </a:p>
          <a:p>
            <a:pPr marL="0" indent="0">
              <a:buNone/>
            </a:pPr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 Vamos a reflexionar sobre este concepto</a:t>
            </a:r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52090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MODELO: el </a:t>
            </a:r>
            <a:r>
              <a:rPr lang="es-ES" dirty="0" err="1" smtClean="0"/>
              <a:t>teletransportador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592" y="2506767"/>
            <a:ext cx="10554574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868920" y="6035040"/>
            <a:ext cx="325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chemeClr val="accent6">
                    <a:lumMod val="75000"/>
                  </a:schemeClr>
                </a:solidFill>
              </a:rPr>
              <a:t>CONEXIÓN</a:t>
            </a:r>
            <a:endParaRPr 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55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Primero: la cultura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 smtClean="0"/>
              <a:t> </a:t>
            </a:r>
            <a:endParaRPr lang="en-US" sz="2800" dirty="0" smtClean="0"/>
          </a:p>
          <a:p>
            <a:endParaRPr lang="es-E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92252"/>
              </p:ext>
            </p:extLst>
          </p:nvPr>
        </p:nvGraphicFramePr>
        <p:xfrm>
          <a:off x="2479041" y="2618582"/>
          <a:ext cx="7327593" cy="32752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4774"/>
                <a:gridCol w="351068"/>
                <a:gridCol w="1705957"/>
                <a:gridCol w="1815794"/>
              </a:tblGrid>
              <a:tr h="945016"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UN ASPECTO DE IDENTIDAD CULTURAL HISPANOHABLANTE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sym typeface="Wingdings"/>
                        </a:rPr>
                        <a:t>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772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Antes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Ahora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</a:tr>
              <a:tr h="4200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En el mundo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</a:tr>
              <a:tr h="4200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En el país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</a:tr>
              <a:tr h="4200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En mi localidad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</a:tr>
              <a:tr h="4200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En mi escuela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9" marR="6847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432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Primero: la cultura, 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como proceso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01967"/>
            <a:ext cx="10554574" cy="3636511"/>
          </a:xfrm>
        </p:spPr>
        <p:txBody>
          <a:bodyPr>
            <a:normAutofit/>
          </a:bodyPr>
          <a:lstStyle/>
          <a:p>
            <a:r>
              <a:rPr lang="es-ES" sz="2400" dirty="0"/>
              <a:t>¿Qué problemas surgen habitualmente en mi enseñanza de la cultura? ¿Cuál es la raíz? ¿Cómo se enfrentan a ellos</a:t>
            </a:r>
            <a:r>
              <a:rPr lang="es-ES" sz="2400" dirty="0" smtClean="0"/>
              <a:t>?</a:t>
            </a:r>
          </a:p>
          <a:p>
            <a:r>
              <a:rPr lang="es-ES" sz="2400" dirty="0" smtClean="0"/>
              <a:t>De </a:t>
            </a:r>
            <a:r>
              <a:rPr lang="es-ES" sz="2400" dirty="0"/>
              <a:t>productos culturales o prácticas culturales a procesos </a:t>
            </a:r>
            <a:r>
              <a:rPr lang="es-ES" sz="2400" dirty="0" smtClean="0"/>
              <a:t>culturales</a:t>
            </a:r>
          </a:p>
          <a:p>
            <a:r>
              <a:rPr lang="es-ES" sz="2400" dirty="0" smtClean="0"/>
              <a:t>La lengua como causa y consecuencia del cambio. Un ejemplo, la cultura LGBTQ.</a:t>
            </a:r>
            <a:endParaRPr lang="en-US" sz="2400" dirty="0" smtClean="0"/>
          </a:p>
          <a:p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31527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Segundo: el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proceso </a:t>
            </a:r>
            <a:r>
              <a:rPr lang="es-ES" dirty="0" smtClean="0"/>
              <a:t>dialógico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/>
              <a:t>¿Qué </a:t>
            </a:r>
            <a:r>
              <a:rPr lang="es-ES" sz="2400" dirty="0" smtClean="0"/>
              <a:t>es el dialogismo?</a:t>
            </a:r>
          </a:p>
          <a:p>
            <a:pPr lvl="1"/>
            <a:r>
              <a:rPr lang="es-ES" sz="2000" dirty="0" smtClean="0"/>
              <a:t>Raíces </a:t>
            </a:r>
            <a:r>
              <a:rPr lang="es-ES" sz="2000" dirty="0" err="1" smtClean="0"/>
              <a:t>Bakhtinianas</a:t>
            </a:r>
            <a:r>
              <a:rPr lang="es-ES" sz="2000" dirty="0" smtClean="0"/>
              <a:t> y </a:t>
            </a:r>
            <a:r>
              <a:rPr lang="es-ES" sz="2000" dirty="0" err="1" smtClean="0"/>
              <a:t>Freireanas</a:t>
            </a:r>
            <a:r>
              <a:rPr lang="es-ES" sz="2000" dirty="0" smtClean="0"/>
              <a:t> </a:t>
            </a:r>
            <a:endParaRPr lang="es-ES" sz="2000" dirty="0" smtClean="0"/>
          </a:p>
          <a:p>
            <a:pPr lvl="1"/>
            <a:r>
              <a:rPr lang="es-ES" sz="2000" dirty="0" smtClean="0"/>
              <a:t>El </a:t>
            </a:r>
            <a:r>
              <a:rPr lang="es-ES" sz="2000" dirty="0" smtClean="0"/>
              <a:t>maestro-a ya no es el sabio en el estrado: Los estudiantes son el foco</a:t>
            </a:r>
          </a:p>
          <a:p>
            <a:pPr lvl="1"/>
            <a:r>
              <a:rPr lang="es-ES" sz="2000" dirty="0" smtClean="0"/>
              <a:t>El aprendizaje es dinámico y contextual.</a:t>
            </a:r>
          </a:p>
          <a:p>
            <a:pPr lvl="1"/>
            <a:r>
              <a:rPr lang="es-ES" sz="2000" dirty="0" smtClean="0"/>
              <a:t>Se supera el IRE</a:t>
            </a:r>
          </a:p>
          <a:p>
            <a:pPr lvl="1"/>
            <a:endParaRPr lang="es-ES" sz="1400" dirty="0" smtClean="0"/>
          </a:p>
          <a:p>
            <a:pPr lvl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40051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Segundo: el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proceso </a:t>
            </a:r>
            <a:r>
              <a:rPr lang="es-ES" dirty="0" smtClean="0"/>
              <a:t>dialógico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¿Qué filosofías, estrategias docentes («</a:t>
            </a:r>
            <a:r>
              <a:rPr lang="es-ES" sz="2400" dirty="0" err="1" smtClean="0"/>
              <a:t>large</a:t>
            </a:r>
            <a:r>
              <a:rPr lang="es-ES" sz="2400" dirty="0" smtClean="0"/>
              <a:t> </a:t>
            </a:r>
            <a:r>
              <a:rPr lang="es-ES" sz="2400" dirty="0" err="1" smtClean="0"/>
              <a:t>grain</a:t>
            </a:r>
            <a:r>
              <a:rPr lang="es-ES" sz="2400" dirty="0" smtClean="0"/>
              <a:t>») o movimientos de enseñanza («</a:t>
            </a:r>
            <a:r>
              <a:rPr lang="es-ES" sz="2400" dirty="0" err="1" smtClean="0"/>
              <a:t>thin</a:t>
            </a:r>
            <a:r>
              <a:rPr lang="es-ES" sz="2400" dirty="0" smtClean="0"/>
              <a:t> </a:t>
            </a:r>
            <a:r>
              <a:rPr lang="es-ES" sz="2400" dirty="0" err="1" smtClean="0"/>
              <a:t>grain</a:t>
            </a:r>
            <a:r>
              <a:rPr lang="es-ES" sz="2400" dirty="0" smtClean="0"/>
              <a:t>») utilizan ustedes que pueden ser dialógicos?</a:t>
            </a:r>
          </a:p>
          <a:p>
            <a:endParaRPr lang="en-US" sz="2400" dirty="0" smtClean="0"/>
          </a:p>
          <a:p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57163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Glisan</a:t>
            </a:r>
            <a:r>
              <a:rPr lang="es-ES" dirty="0" smtClean="0"/>
              <a:t> and Donato: IMAGE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err="1" smtClean="0">
                <a:solidFill>
                  <a:schemeClr val="accent6">
                    <a:lumMod val="75000"/>
                  </a:schemeClr>
                </a:solidFill>
              </a:rPr>
              <a:t>I</a:t>
            </a:r>
            <a:r>
              <a:rPr lang="es-ES" sz="2400" dirty="0" err="1" smtClean="0"/>
              <a:t>mages</a:t>
            </a:r>
            <a:r>
              <a:rPr lang="es-ES" sz="2400" dirty="0" smtClean="0"/>
              <a:t> and </a:t>
            </a:r>
            <a:r>
              <a:rPr lang="es-ES" sz="2400" dirty="0" err="1" smtClean="0">
                <a:solidFill>
                  <a:schemeClr val="accent6">
                    <a:lumMod val="75000"/>
                  </a:schemeClr>
                </a:solidFill>
              </a:rPr>
              <a:t>M</a:t>
            </a:r>
            <a:r>
              <a:rPr lang="es-ES" sz="2400" dirty="0" err="1" smtClean="0"/>
              <a:t>aking</a:t>
            </a:r>
            <a:r>
              <a:rPr lang="es-ES" sz="2400" dirty="0" smtClean="0"/>
              <a:t> </a:t>
            </a:r>
            <a:r>
              <a:rPr lang="es-ES" sz="2400" dirty="0" err="1" smtClean="0"/>
              <a:t>observations</a:t>
            </a:r>
            <a:endParaRPr lang="es-ES" sz="2400" dirty="0" smtClean="0"/>
          </a:p>
          <a:p>
            <a:r>
              <a:rPr lang="es-ES" sz="2400" dirty="0" err="1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s-ES" sz="2400" dirty="0" err="1" smtClean="0"/>
              <a:t>nalyzing</a:t>
            </a:r>
            <a:r>
              <a:rPr lang="es-ES" sz="2400" dirty="0" smtClean="0"/>
              <a:t> </a:t>
            </a:r>
            <a:r>
              <a:rPr lang="es-ES" sz="2400" dirty="0" err="1" smtClean="0"/>
              <a:t>additional</a:t>
            </a:r>
            <a:r>
              <a:rPr lang="es-ES" sz="2400" dirty="0" smtClean="0"/>
              <a:t> </a:t>
            </a:r>
            <a:r>
              <a:rPr lang="es-ES" sz="2400" dirty="0" err="1" smtClean="0"/>
              <a:t>information</a:t>
            </a:r>
            <a:endParaRPr lang="es-ES" sz="2400" dirty="0" smtClean="0"/>
          </a:p>
          <a:p>
            <a:r>
              <a:rPr lang="es-ES" sz="2400" dirty="0" err="1" smtClean="0">
                <a:solidFill>
                  <a:schemeClr val="accent6">
                    <a:lumMod val="75000"/>
                  </a:schemeClr>
                </a:solidFill>
              </a:rPr>
              <a:t>G</a:t>
            </a:r>
            <a:r>
              <a:rPr lang="es-ES" sz="2400" dirty="0" err="1" smtClean="0"/>
              <a:t>enerating</a:t>
            </a:r>
            <a:r>
              <a:rPr lang="es-ES" sz="2400" dirty="0" smtClean="0"/>
              <a:t> </a:t>
            </a:r>
            <a:r>
              <a:rPr lang="es-ES" sz="2400" dirty="0" err="1" smtClean="0"/>
              <a:t>hypotheses</a:t>
            </a:r>
            <a:endParaRPr lang="es-ES" sz="2400" dirty="0" smtClean="0"/>
          </a:p>
          <a:p>
            <a:r>
              <a:rPr lang="es-ES" sz="2400" dirty="0" err="1" smtClean="0">
                <a:solidFill>
                  <a:schemeClr val="accent6">
                    <a:lumMod val="75000"/>
                  </a:schemeClr>
                </a:solidFill>
              </a:rPr>
              <a:t>E</a:t>
            </a:r>
            <a:r>
              <a:rPr lang="es-ES" sz="2400" dirty="0" err="1" smtClean="0"/>
              <a:t>xploring</a:t>
            </a:r>
            <a:r>
              <a:rPr lang="es-ES" sz="2400" dirty="0" smtClean="0"/>
              <a:t> </a:t>
            </a:r>
            <a:r>
              <a:rPr lang="es-ES" sz="2400" dirty="0" err="1" smtClean="0"/>
              <a:t>perspectives</a:t>
            </a:r>
            <a:r>
              <a:rPr lang="es-ES" sz="2400" dirty="0" smtClean="0"/>
              <a:t> and </a:t>
            </a:r>
            <a:r>
              <a:rPr lang="es-ES" sz="2400" dirty="0" err="1" smtClean="0"/>
              <a:t>reflecting</a:t>
            </a:r>
            <a:r>
              <a:rPr lang="es-ES" sz="2400" dirty="0" smtClean="0"/>
              <a:t> </a:t>
            </a:r>
            <a:r>
              <a:rPr lang="es-ES" sz="2400" dirty="0" err="1" smtClean="0"/>
              <a:t>further</a:t>
            </a:r>
            <a:endParaRPr lang="es-E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à"/>
            </a:pP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  <a:t>Andamiaje mediante el uso de preguntas factuales </a:t>
            </a:r>
          </a:p>
          <a:p>
            <a:pPr marL="0" indent="0">
              <a:buNone/>
            </a:pPr>
            <a:r>
              <a:rPr lang="es-ES" sz="2400" b="1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  <a:t>	y de pensamiento</a:t>
            </a:r>
          </a:p>
        </p:txBody>
      </p:sp>
    </p:spTree>
    <p:extLst>
      <p:ext uri="{BB962C8B-B14F-4D97-AF65-F5344CB8AC3E}">
        <p14:creationId xmlns:p14="http://schemas.microsoft.com/office/powerpoint/2010/main" val="387181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MODELO: el </a:t>
            </a:r>
            <a:r>
              <a:rPr lang="es-ES" dirty="0" err="1" smtClean="0"/>
              <a:t>teletransportador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592" y="2506767"/>
            <a:ext cx="10554574" cy="3636511"/>
          </a:xfrm>
        </p:spPr>
        <p:txBody>
          <a:bodyPr>
            <a:normAutofit lnSpcReduction="10000"/>
          </a:bodyPr>
          <a:lstStyle/>
          <a:p>
            <a:r>
              <a:rPr lang="es-ES" sz="2400" dirty="0" smtClean="0"/>
              <a:t>Determinar contenido cultural: </a:t>
            </a:r>
          </a:p>
          <a:p>
            <a:pPr lvl="1">
              <a:buFontTx/>
              <a:buChar char="-"/>
            </a:pPr>
            <a:r>
              <a:rPr lang="es-ES" sz="2200" dirty="0"/>
              <a:t>arquitectura en España</a:t>
            </a:r>
          </a:p>
          <a:p>
            <a:pPr lvl="1">
              <a:buFontTx/>
              <a:buChar char="-"/>
            </a:pPr>
            <a:r>
              <a:rPr lang="es-ES" sz="2200" dirty="0"/>
              <a:t>La influencia musulmana en la cultura hispanohablante</a:t>
            </a:r>
          </a:p>
          <a:p>
            <a:r>
              <a:rPr lang="es-ES" sz="2400" dirty="0" smtClean="0"/>
              <a:t>Determinar función: </a:t>
            </a:r>
            <a:r>
              <a:rPr lang="es-ES" sz="2400" dirty="0" smtClean="0"/>
              <a:t>descripción, localizar en el espacio</a:t>
            </a:r>
            <a:endParaRPr lang="es-ES" sz="2400" dirty="0" smtClean="0"/>
          </a:p>
          <a:p>
            <a:r>
              <a:rPr lang="es-ES" sz="2400" dirty="0" smtClean="0"/>
              <a:t>Vocabulario: partes de la ciudad, tipos de edificios, partes de edificios</a:t>
            </a:r>
          </a:p>
          <a:p>
            <a:r>
              <a:rPr lang="es-ES" sz="2400" dirty="0" smtClean="0"/>
              <a:t>Seleccionar fotografías</a:t>
            </a:r>
          </a:p>
          <a:p>
            <a:r>
              <a:rPr lang="es-ES" sz="2400" dirty="0" smtClean="0"/>
              <a:t>Preparar preguntas, factuales y de pensamiento</a:t>
            </a:r>
          </a:p>
          <a:p>
            <a:endParaRPr lang="en-US" sz="2400" dirty="0" smtClean="0"/>
          </a:p>
          <a:p>
            <a:endParaRPr lang="es-E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868920" y="6035040"/>
            <a:ext cx="325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PREPARACI</a:t>
            </a:r>
            <a:r>
              <a:rPr lang="es-ES" sz="3200" b="1" dirty="0" smtClean="0">
                <a:solidFill>
                  <a:schemeClr val="accent6">
                    <a:lumMod val="75000"/>
                  </a:schemeClr>
                </a:solidFill>
              </a:rPr>
              <a:t>ÓN</a:t>
            </a:r>
            <a:endParaRPr 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8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362200" y="2363216"/>
            <a:ext cx="7625080" cy="438302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MODELO: 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el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teletransportador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832" y="2481367"/>
            <a:ext cx="10554574" cy="3636511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s-ES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896" y="2546096"/>
            <a:ext cx="7173686" cy="401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39420" y="2839720"/>
            <a:ext cx="2748280" cy="2092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45" y="1448816"/>
            <a:ext cx="250507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" y="2967038"/>
            <a:ext cx="249555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92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8664B0"/>
      </a:accent1>
      <a:accent2>
        <a:srgbClr val="D75BCD"/>
      </a:accent2>
      <a:accent3>
        <a:srgbClr val="E54D86"/>
      </a:accent3>
      <a:accent4>
        <a:srgbClr val="DE4547"/>
      </a:accent4>
      <a:accent5>
        <a:srgbClr val="F16E40"/>
      </a:accent5>
      <a:accent6>
        <a:srgbClr val="EB9C5A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Quotable" id="{39EC5628-30ED-4578-ACD8-9820EDB8E15A}" vid="{7AF46513-5B0D-4B03-9323-32F3F0BFC9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</Template>
  <TotalTime>299</TotalTime>
  <Words>470</Words>
  <Application>Microsoft Office PowerPoint</Application>
  <PresentationFormat>Custom</PresentationFormat>
  <Paragraphs>117</Paragraphs>
  <Slides>20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Quotable</vt:lpstr>
      <vt:lpstr>Enfocándonos en la cultura dialógicamente</vt:lpstr>
      <vt:lpstr>Primero: la cultura</vt:lpstr>
      <vt:lpstr>Primero: la cultura</vt:lpstr>
      <vt:lpstr>Primero: la cultura, como proceso</vt:lpstr>
      <vt:lpstr>Segundo: el proceso dialógico</vt:lpstr>
      <vt:lpstr>Segundo: el proceso dialógico</vt:lpstr>
      <vt:lpstr>Glisan and Donato: IMAGE</vt:lpstr>
      <vt:lpstr>MODELO: el teletransportador</vt:lpstr>
      <vt:lpstr>MODELO: el teletransportador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Relativizando la noción cultural</vt:lpstr>
      <vt:lpstr>MODELO: el teletransportador</vt:lpstr>
      <vt:lpstr>MODELO: el teletransportador</vt:lpstr>
      <vt:lpstr>MODELO: el teletransportador</vt:lpstr>
      <vt:lpstr>MODELO: el teletransportador</vt:lpstr>
      <vt:lpstr>MODELO: el teletransportador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Antonio Tunzi Gutierrez</dc:creator>
  <cp:lastModifiedBy>Eduardo</cp:lastModifiedBy>
  <cp:revision>16</cp:revision>
  <dcterms:created xsi:type="dcterms:W3CDTF">2017-07-15T00:45:14Z</dcterms:created>
  <dcterms:modified xsi:type="dcterms:W3CDTF">2017-07-16T18:58:27Z</dcterms:modified>
</cp:coreProperties>
</file>